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3" r:id="rId3"/>
    <p:sldId id="292" r:id="rId4"/>
    <p:sldId id="293" r:id="rId5"/>
    <p:sldId id="294" r:id="rId6"/>
    <p:sldId id="264" r:id="rId7"/>
    <p:sldId id="296" r:id="rId8"/>
    <p:sldId id="297" r:id="rId9"/>
    <p:sldId id="295" r:id="rId10"/>
    <p:sldId id="265" r:id="rId11"/>
    <p:sldId id="266" r:id="rId12"/>
    <p:sldId id="298" r:id="rId13"/>
    <p:sldId id="267" r:id="rId14"/>
    <p:sldId id="269" r:id="rId15"/>
    <p:sldId id="271" r:id="rId16"/>
    <p:sldId id="278" r:id="rId17"/>
    <p:sldId id="290" r:id="rId18"/>
    <p:sldId id="291" r:id="rId19"/>
    <p:sldId id="281" r:id="rId20"/>
    <p:sldId id="282" r:id="rId21"/>
    <p:sldId id="258" r:id="rId22"/>
    <p:sldId id="29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9966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F8FF3-48C9-436A-B304-DF4ADD43497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0848F-7158-45EF-9FDF-652E766D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38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ACBDF-8866-41B5-AE28-BCE217729401}" type="datetimeFigureOut">
              <a:rPr lang="en-GB" smtClean="0"/>
              <a:pPr/>
              <a:t>06/05/2014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A311C-8316-4476-B52A-8851F75ADD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244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E90A-B459-4B67-9C22-1530F590AC6C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CE2C-34B4-441D-A8BD-F2A9D6EF6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E90A-B459-4B67-9C22-1530F590AC6C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CE2C-34B4-441D-A8BD-F2A9D6EF6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E90A-B459-4B67-9C22-1530F590AC6C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CE2C-34B4-441D-A8BD-F2A9D6EF6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E90A-B459-4B67-9C22-1530F590AC6C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CE2C-34B4-441D-A8BD-F2A9D6EF6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E90A-B459-4B67-9C22-1530F590AC6C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CE2C-34B4-441D-A8BD-F2A9D6EF6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E90A-B459-4B67-9C22-1530F590AC6C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CE2C-34B4-441D-A8BD-F2A9D6EF6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E90A-B459-4B67-9C22-1530F590AC6C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CE2C-34B4-441D-A8BD-F2A9D6EF6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E90A-B459-4B67-9C22-1530F590AC6C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CE2C-34B4-441D-A8BD-F2A9D6EF6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E90A-B459-4B67-9C22-1530F590AC6C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CE2C-34B4-441D-A8BD-F2A9D6EF6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E90A-B459-4B67-9C22-1530F590AC6C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CE2C-34B4-441D-A8BD-F2A9D6EF6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E90A-B459-4B67-9C22-1530F590AC6C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CE2C-34B4-441D-A8BD-F2A9D6EF6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5E90A-B459-4B67-9C22-1530F590AC6C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9CE2C-34B4-441D-A8BD-F2A9D6EF6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76200" y="1273175"/>
            <a:ext cx="6477000" cy="4289425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pt-PT" b="1" dirty="0">
                <a:solidFill>
                  <a:schemeClr val="bg1"/>
                </a:solidFill>
              </a:rPr>
              <a:t>Challenges in </a:t>
            </a:r>
            <a:r>
              <a:rPr lang="pt-PT" b="1" dirty="0" smtClean="0">
                <a:solidFill>
                  <a:schemeClr val="bg1"/>
                </a:solidFill>
              </a:rPr>
              <a:t>Dissemination:</a:t>
            </a:r>
            <a:r>
              <a:rPr lang="pt-PT" b="1" dirty="0" smtClean="0">
                <a:solidFill>
                  <a:schemeClr val="bg1"/>
                </a:solidFill>
              </a:rPr>
              <a:t/>
            </a:r>
            <a:br>
              <a:rPr lang="pt-PT" b="1" dirty="0" smtClean="0">
                <a:solidFill>
                  <a:schemeClr val="bg1"/>
                </a:solidFill>
              </a:rPr>
            </a:br>
            <a:r>
              <a:rPr lang="pt-PT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Meeting Users’ Needs with Limited Resources</a:t>
            </a:r>
            <a:r>
              <a:rPr lang="pt-PT" b="1" dirty="0" smtClean="0">
                <a:solidFill>
                  <a:schemeClr val="bg1"/>
                </a:solidFill>
              </a:rPr>
              <a:t/>
            </a:r>
            <a:br>
              <a:rPr lang="pt-PT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819400" y="4648200"/>
            <a:ext cx="6400800" cy="2133600"/>
          </a:xfrm>
        </p:spPr>
        <p:txBody>
          <a:bodyPr>
            <a:normAutofit fontScale="85000" lnSpcReduction="20000"/>
          </a:bodyPr>
          <a:lstStyle/>
          <a:p>
            <a:r>
              <a:rPr lang="pt-PT" b="1" i="1" dirty="0" smtClean="0">
                <a:solidFill>
                  <a:schemeClr val="bg2"/>
                </a:solidFill>
              </a:rPr>
              <a:t>Niamey, 13 – 15 May 2014</a:t>
            </a:r>
          </a:p>
          <a:p>
            <a:r>
              <a:rPr lang="pt-PT" b="1" i="1" dirty="0" smtClean="0">
                <a:solidFill>
                  <a:schemeClr val="bg2"/>
                </a:solidFill>
              </a:rPr>
              <a:t>by</a:t>
            </a:r>
            <a:endParaRPr lang="en-US" b="1" i="1" dirty="0">
              <a:solidFill>
                <a:schemeClr val="bg2"/>
              </a:solidFill>
            </a:endParaRPr>
          </a:p>
          <a:p>
            <a:r>
              <a:rPr lang="en-US" b="1" i="1" dirty="0" smtClean="0">
                <a:solidFill>
                  <a:schemeClr val="bg2"/>
                </a:solidFill>
              </a:rPr>
              <a:t>S . </a:t>
            </a:r>
            <a:r>
              <a:rPr lang="en-US" b="1" i="1" dirty="0" err="1" smtClean="0">
                <a:solidFill>
                  <a:schemeClr val="bg2"/>
                </a:solidFill>
              </a:rPr>
              <a:t>Mungralee</a:t>
            </a:r>
            <a:endParaRPr lang="en-US" b="1" i="1" dirty="0" smtClean="0">
              <a:solidFill>
                <a:schemeClr val="bg2"/>
              </a:solidFill>
            </a:endParaRPr>
          </a:p>
          <a:p>
            <a:r>
              <a:rPr lang="en-US" b="1" i="1" dirty="0" smtClean="0">
                <a:solidFill>
                  <a:schemeClr val="bg2"/>
                </a:solidFill>
              </a:rPr>
              <a:t>Senior Statistician</a:t>
            </a:r>
          </a:p>
          <a:p>
            <a:r>
              <a:rPr lang="en-US" b="1" i="1" dirty="0" smtClean="0">
                <a:solidFill>
                  <a:schemeClr val="bg2"/>
                </a:solidFill>
              </a:rPr>
              <a:t>Statistics Mauritius</a:t>
            </a:r>
            <a:endParaRPr lang="en-US" b="1" i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advTm="11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.jpg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500"/>
                    </a14:imgEffect>
                    <a14:imgEffect>
                      <a14:saturation sat="34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8053" y="1543049"/>
            <a:ext cx="8898443" cy="43353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426399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-76200"/>
            <a:ext cx="86106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>
                <a:solidFill>
                  <a:prstClr val="black"/>
                </a:solidFill>
              </a:rPr>
              <a:t>   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prstClr val="black"/>
                </a:solidFill>
              </a:rPr>
              <a:t> Change in profile of users: </a:t>
            </a:r>
            <a:r>
              <a:rPr lang="en-US" sz="2800" b="1" dirty="0" smtClean="0">
                <a:solidFill>
                  <a:prstClr val="black"/>
                </a:solidFill>
              </a:rPr>
              <a:t> More professionals &amp; computer literates compared to some 10 years earlier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</a:rPr>
              <a:t>Change in users’ needs – major shift from primary to tertiary sector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</a:rPr>
              <a:t>Emerging areas of interest (</a:t>
            </a:r>
            <a:r>
              <a:rPr lang="en-US" sz="2800" b="1" dirty="0" err="1" smtClean="0">
                <a:solidFill>
                  <a:prstClr val="black"/>
                </a:solidFill>
              </a:rPr>
              <a:t>Globalisation</a:t>
            </a:r>
            <a:r>
              <a:rPr lang="en-US" sz="2800" b="1" dirty="0" smtClean="0">
                <a:solidFill>
                  <a:prstClr val="black"/>
                </a:solidFill>
              </a:rPr>
              <a:t>, Ocean Economy, Financial sector is becoming more stronger)</a:t>
            </a:r>
            <a:r>
              <a:rPr lang="en-US" sz="2800" b="1" dirty="0" smtClean="0">
                <a:solidFill>
                  <a:prstClr val="black"/>
                </a:solidFill>
              </a:rPr>
              <a:t> 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prstClr val="black"/>
                </a:solidFill>
              </a:rPr>
              <a:t>  </a:t>
            </a:r>
            <a:r>
              <a:rPr lang="en-US" sz="2800" b="1" dirty="0" smtClean="0">
                <a:solidFill>
                  <a:prstClr val="black"/>
                </a:solidFill>
              </a:rPr>
              <a:t>Inadequate statistical literacy of users</a:t>
            </a:r>
          </a:p>
          <a:p>
            <a:pPr>
              <a:lnSpc>
                <a:spcPct val="200000"/>
              </a:lnSpc>
            </a:pP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52400"/>
            <a:ext cx="7772400" cy="13624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/>
              <a:t> </a:t>
            </a:r>
            <a:r>
              <a:rPr lang="en-US" sz="4400" u="sng" dirty="0" smtClean="0"/>
              <a:t>Reasons for gap</a:t>
            </a:r>
            <a:endParaRPr lang="en-US" sz="4400" u="sng" dirty="0"/>
          </a:p>
        </p:txBody>
      </p:sp>
    </p:spTree>
    <p:extLst>
      <p:ext uri="{BB962C8B-B14F-4D97-AF65-F5344CB8AC3E}">
        <p14:creationId xmlns:p14="http://schemas.microsoft.com/office/powerpoint/2010/main" val="419621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85800"/>
            <a:ext cx="8610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prstClr val="black"/>
                </a:solidFill>
              </a:rPr>
              <a:t>Need more resources – Human &amp; Financial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prstClr val="black"/>
                </a:solidFill>
              </a:rPr>
              <a:t>Need more IT professionals to enhance web 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prstClr val="black"/>
                </a:solidFill>
              </a:rPr>
              <a:t>Not easy to change the mindset of the staffs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prstClr val="black"/>
                </a:solidFill>
              </a:rPr>
              <a:t>Increasing number of user categories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prstClr val="black"/>
                </a:solidFill>
              </a:rPr>
              <a:t>Not </a:t>
            </a:r>
            <a:r>
              <a:rPr lang="en-US" sz="3200" b="1" dirty="0">
                <a:solidFill>
                  <a:prstClr val="black"/>
                </a:solidFill>
              </a:rPr>
              <a:t>practical to address needs of every category </a:t>
            </a:r>
            <a:r>
              <a:rPr lang="en-US" sz="3200" b="1" dirty="0" smtClean="0">
                <a:solidFill>
                  <a:prstClr val="black"/>
                </a:solidFill>
              </a:rPr>
              <a:t>separately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52400"/>
            <a:ext cx="7772400" cy="13624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/>
              <a:t> </a:t>
            </a:r>
            <a:r>
              <a:rPr lang="en-US" sz="4400" dirty="0" smtClean="0"/>
              <a:t>SOME CHALLENGES</a:t>
            </a:r>
            <a:endParaRPr lang="en-US" sz="4400" u="sng" dirty="0"/>
          </a:p>
        </p:txBody>
      </p:sp>
    </p:spTree>
    <p:extLst>
      <p:ext uri="{BB962C8B-B14F-4D97-AF65-F5344CB8AC3E}">
        <p14:creationId xmlns:p14="http://schemas.microsoft.com/office/powerpoint/2010/main" val="361330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600200"/>
            <a:ext cx="8458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4000" b="1" dirty="0">
                <a:solidFill>
                  <a:prstClr val="black"/>
                </a:solidFill>
              </a:rPr>
              <a:t>Gear dissemination more closely to user needs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b="1" dirty="0" smtClean="0">
                <a:solidFill>
                  <a:prstClr val="black"/>
                </a:solidFill>
                <a:latin typeface="Calibri"/>
              </a:rPr>
              <a:t>Improve </a:t>
            </a:r>
            <a:r>
              <a:rPr lang="en-US" sz="4000" b="1" dirty="0" smtClean="0">
                <a:solidFill>
                  <a:prstClr val="black"/>
                </a:solidFill>
                <a:latin typeface="Calibri"/>
              </a:rPr>
              <a:t>presentation of statistical information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b="1" dirty="0" smtClean="0">
                <a:solidFill>
                  <a:prstClr val="black"/>
                </a:solidFill>
                <a:latin typeface="Calibri"/>
              </a:rPr>
              <a:t> Promote Statistical </a:t>
            </a:r>
            <a:r>
              <a:rPr lang="en-US" sz="4000" b="1" dirty="0" smtClean="0">
                <a:solidFill>
                  <a:prstClr val="black"/>
                </a:solidFill>
                <a:latin typeface="Calibri"/>
              </a:rPr>
              <a:t>literacy</a:t>
            </a:r>
            <a:endParaRPr lang="en-US" sz="4000" b="1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609600"/>
            <a:ext cx="7010400" cy="13624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u="sng" dirty="0" smtClean="0"/>
              <a:t>Remedial ACTIONS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00953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6764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>
                <a:solidFill>
                  <a:prstClr val="black"/>
                </a:solidFill>
              </a:rPr>
              <a:t> </a:t>
            </a:r>
            <a:r>
              <a:rPr lang="en-US" sz="4000" b="1" dirty="0" smtClean="0">
                <a:solidFill>
                  <a:prstClr val="black"/>
                </a:solidFill>
              </a:rPr>
              <a:t>Distinguish between users on basis of: 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 </a:t>
            </a:r>
            <a:r>
              <a:rPr lang="en-US" sz="4000" b="1" dirty="0" smtClean="0">
                <a:solidFill>
                  <a:prstClr val="black"/>
                </a:solidFill>
              </a:rPr>
              <a:t>    (i)   needs 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 </a:t>
            </a:r>
            <a:r>
              <a:rPr lang="en-US" sz="4000" b="1" dirty="0" smtClean="0">
                <a:solidFill>
                  <a:prstClr val="black"/>
                </a:solidFill>
              </a:rPr>
              <a:t>    (ii)  interest and 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 </a:t>
            </a:r>
            <a:r>
              <a:rPr lang="en-US" sz="4000" b="1" dirty="0" smtClean="0">
                <a:solidFill>
                  <a:prstClr val="black"/>
                </a:solidFill>
              </a:rPr>
              <a:t>   (iii) level of statistical literacy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4855" y="237744"/>
            <a:ext cx="7010400" cy="13624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u="sng" dirty="0"/>
              <a:t>Identification of User Categories and User Needs</a:t>
            </a:r>
          </a:p>
        </p:txBody>
      </p:sp>
    </p:spTree>
    <p:extLst>
      <p:ext uri="{BB962C8B-B14F-4D97-AF65-F5344CB8AC3E}">
        <p14:creationId xmlns:p14="http://schemas.microsoft.com/office/powerpoint/2010/main" val="22043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4855" y="1676400"/>
            <a:ext cx="83681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Two main categories identified:</a:t>
            </a:r>
          </a:p>
          <a:p>
            <a:pPr>
              <a:buFont typeface="Arial" pitchFamily="34" charset="0"/>
              <a:buChar char="•"/>
            </a:pPr>
            <a:endParaRPr lang="en-US" sz="3200" b="1" dirty="0">
              <a:solidFill>
                <a:prstClr val="black"/>
              </a:solidFill>
            </a:endParaRPr>
          </a:p>
          <a:p>
            <a:pPr marL="514350" indent="-514350">
              <a:buFontTx/>
              <a:buAutoNum type="romanLcParenBoth"/>
            </a:pPr>
            <a:r>
              <a:rPr lang="en-US" sz="3200" b="1" dirty="0" smtClean="0">
                <a:solidFill>
                  <a:prstClr val="black"/>
                </a:solidFill>
              </a:rPr>
              <a:t>General Public who need official statistics mainly for informational needs and who may not have a high level of statistical literacy</a:t>
            </a:r>
          </a:p>
          <a:p>
            <a:pPr marL="514350" indent="-514350">
              <a:buFontTx/>
              <a:buAutoNum type="romanLcParenBoth"/>
            </a:pPr>
            <a:endParaRPr lang="en-US" sz="3200" b="1" dirty="0" smtClean="0">
              <a:solidFill>
                <a:prstClr val="black"/>
              </a:solidFill>
            </a:endParaRPr>
          </a:p>
          <a:p>
            <a:pPr marL="514350" indent="-514350">
              <a:buFontTx/>
              <a:buAutoNum type="romanLcParenBoth"/>
            </a:pP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smtClean="0">
                <a:solidFill>
                  <a:prstClr val="black"/>
                </a:solidFill>
              </a:rPr>
              <a:t>Professional users who use official statistics for decision making and who may have a higher level of statistical literacy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47255" y="228600"/>
            <a:ext cx="7010400" cy="13624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u="sng" dirty="0"/>
              <a:t>Identification of User Categories and User </a:t>
            </a:r>
            <a:r>
              <a:rPr lang="en-US" sz="3600" u="sng" dirty="0" smtClean="0"/>
              <a:t>Needs (…)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420272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600200"/>
            <a:ext cx="8534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prstClr val="black"/>
                </a:solidFill>
              </a:rPr>
              <a:t> Separate </a:t>
            </a:r>
            <a:r>
              <a:rPr lang="en-US" sz="2800" b="1" dirty="0">
                <a:solidFill>
                  <a:prstClr val="black"/>
                </a:solidFill>
              </a:rPr>
              <a:t>sets of publications for informational needs of general public and decision making needs of professional users</a:t>
            </a:r>
            <a:r>
              <a:rPr lang="en-US" sz="2800" b="1" dirty="0" smtClean="0">
                <a:solidFill>
                  <a:prstClr val="black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sz="2800" b="1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prstClr val="black"/>
                </a:solidFill>
              </a:rPr>
              <a:t> Publications by themes for professional users.</a:t>
            </a:r>
          </a:p>
          <a:p>
            <a:pPr>
              <a:buFont typeface="Arial" pitchFamily="34" charset="0"/>
              <a:buChar char="•"/>
            </a:pPr>
            <a:endParaRPr lang="en-US" sz="2800" b="1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prstClr val="black"/>
                </a:solidFill>
              </a:rPr>
              <a:t> Comprehensive publication covering all themes for the General Public</a:t>
            </a:r>
          </a:p>
          <a:p>
            <a:pPr>
              <a:buFont typeface="Arial" pitchFamily="34" charset="0"/>
              <a:buChar char="•"/>
            </a:pPr>
            <a:endParaRPr lang="en-US" sz="2800" b="1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prstClr val="black"/>
                </a:solidFill>
              </a:rPr>
              <a:t> Dedicated supplementary material (e.g. web pages) to accommodate specific needs of  subgroups of professional users</a:t>
            </a:r>
          </a:p>
          <a:p>
            <a:pPr>
              <a:buFont typeface="Arial" pitchFamily="34" charset="0"/>
              <a:buChar char="•"/>
            </a:pP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4855" y="237744"/>
            <a:ext cx="7010400" cy="13624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u="sng" dirty="0" smtClean="0"/>
              <a:t>Improving dissemination - </a:t>
            </a:r>
          </a:p>
          <a:p>
            <a:pPr algn="ctr"/>
            <a:r>
              <a:rPr lang="en-US" sz="3600" u="sng" dirty="0" smtClean="0">
                <a:solidFill>
                  <a:prstClr val="black"/>
                </a:solidFill>
              </a:rPr>
              <a:t>Catering for user specific  needs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981675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530257"/>
            <a:ext cx="853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</a:rPr>
              <a:t>To be thematic</a:t>
            </a:r>
          </a:p>
          <a:p>
            <a:endParaRPr lang="en-US" sz="2800" b="1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solidFill>
                  <a:prstClr val="black"/>
                </a:solidFill>
              </a:rPr>
              <a:t> To consist of text supported by relevant summary tables and </a:t>
            </a:r>
            <a:r>
              <a:rPr lang="en-US" sz="2800" b="1" dirty="0" err="1">
                <a:solidFill>
                  <a:prstClr val="black"/>
                </a:solidFill>
              </a:rPr>
              <a:t>visualisations</a:t>
            </a:r>
            <a:endParaRPr lang="en-US" sz="2800" b="1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800" b="1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solidFill>
                  <a:prstClr val="black"/>
                </a:solidFill>
              </a:rPr>
              <a:t> To provide information, comparison, analysis and where possible future outlook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4855" y="237744"/>
            <a:ext cx="7010400" cy="13624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u="sng" dirty="0" smtClean="0"/>
              <a:t>Improving dissemination - </a:t>
            </a:r>
          </a:p>
          <a:p>
            <a:pPr algn="ctr"/>
            <a:r>
              <a:rPr lang="en-US" sz="3600" u="sng" dirty="0" smtClean="0">
                <a:solidFill>
                  <a:prstClr val="black"/>
                </a:solidFill>
              </a:rPr>
              <a:t>Catering for user specific  needs</a:t>
            </a:r>
            <a:endParaRPr lang="en-US" sz="36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50313"/>
            <a:ext cx="617220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Publications for </a:t>
            </a:r>
            <a:r>
              <a:rPr lang="en-US" sz="2800" b="1" dirty="0">
                <a:solidFill>
                  <a:schemeClr val="bg1"/>
                </a:solidFill>
              </a:rPr>
              <a:t>professional users</a:t>
            </a:r>
          </a:p>
        </p:txBody>
      </p:sp>
    </p:spTree>
    <p:extLst>
      <p:ext uri="{BB962C8B-B14F-4D97-AF65-F5344CB8AC3E}">
        <p14:creationId xmlns:p14="http://schemas.microsoft.com/office/powerpoint/2010/main" val="468380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530257"/>
            <a:ext cx="853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</a:rPr>
              <a:t>Comprehensive </a:t>
            </a:r>
            <a:r>
              <a:rPr lang="en-US" sz="2800" b="1" dirty="0">
                <a:solidFill>
                  <a:prstClr val="black"/>
                </a:solidFill>
              </a:rPr>
              <a:t>covering economic, social and environmental situation of the country</a:t>
            </a:r>
            <a:r>
              <a:rPr lang="en-US" sz="2800" dirty="0">
                <a:solidFill>
                  <a:prstClr val="black"/>
                </a:solidFill>
              </a:rPr>
              <a:t>. </a:t>
            </a:r>
            <a:endParaRPr lang="en-US" sz="2800" b="1" dirty="0">
              <a:solidFill>
                <a:prstClr val="black"/>
              </a:solidFill>
            </a:endParaRPr>
          </a:p>
          <a:p>
            <a:endParaRPr lang="en-US" sz="2800" b="1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solidFill>
                  <a:prstClr val="black"/>
                </a:solidFill>
              </a:rPr>
              <a:t> Simple description and analysis supported by simple relevant summary tables and </a:t>
            </a:r>
            <a:r>
              <a:rPr lang="en-US" sz="2800" b="1" dirty="0" err="1">
                <a:solidFill>
                  <a:prstClr val="black"/>
                </a:solidFill>
              </a:rPr>
              <a:t>visualisations</a:t>
            </a:r>
            <a:endParaRPr lang="en-US" sz="2800" b="1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800" b="1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solidFill>
                  <a:prstClr val="black"/>
                </a:solidFill>
              </a:rPr>
              <a:t> To adopt simple style and language requiring minimal statistical literacy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4855" y="237744"/>
            <a:ext cx="7010400" cy="13624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u="sng" dirty="0" smtClean="0"/>
              <a:t>Improving dissemination - </a:t>
            </a:r>
          </a:p>
          <a:p>
            <a:pPr algn="ctr"/>
            <a:r>
              <a:rPr lang="en-US" sz="3600" u="sng" dirty="0" smtClean="0">
                <a:solidFill>
                  <a:prstClr val="black"/>
                </a:solidFill>
              </a:rPr>
              <a:t>Catering for user specific  needs</a:t>
            </a:r>
            <a:endParaRPr lang="en-US" sz="36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50313"/>
            <a:ext cx="617220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Publications for the General Public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40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7526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solidFill>
                  <a:prstClr val="black"/>
                </a:solidFill>
              </a:rPr>
              <a:t>  Secure media interest by providing newsworthy statistical information</a:t>
            </a:r>
          </a:p>
          <a:p>
            <a:pPr>
              <a:buFont typeface="Arial" pitchFamily="34" charset="0"/>
              <a:buChar char="•"/>
            </a:pPr>
            <a:endParaRPr lang="en-US" sz="3600" b="1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solidFill>
                  <a:prstClr val="black"/>
                </a:solidFill>
              </a:rPr>
              <a:t> Study media coverage to discover issues of interest</a:t>
            </a:r>
          </a:p>
          <a:p>
            <a:pPr>
              <a:buFont typeface="Arial" pitchFamily="34" charset="0"/>
              <a:buChar char="•"/>
            </a:pPr>
            <a:endParaRPr lang="en-US" sz="3600" b="1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solidFill>
                  <a:prstClr val="black"/>
                </a:solidFill>
              </a:rPr>
              <a:t> Provide support to media for statistical reporting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4855" y="237744"/>
            <a:ext cx="7010400" cy="13624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u="sng" dirty="0" smtClean="0"/>
              <a:t>Improving dissemination - </a:t>
            </a:r>
          </a:p>
          <a:p>
            <a:pPr algn="ctr"/>
            <a:r>
              <a:rPr lang="en-US" sz="3600" u="sng" dirty="0"/>
              <a:t>Partnering with the media</a:t>
            </a:r>
          </a:p>
        </p:txBody>
      </p:sp>
    </p:spTree>
    <p:extLst>
      <p:ext uri="{BB962C8B-B14F-4D97-AF65-F5344CB8AC3E}">
        <p14:creationId xmlns:p14="http://schemas.microsoft.com/office/powerpoint/2010/main" val="169444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772400" cy="136245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 </a:t>
            </a:r>
            <a:r>
              <a:rPr lang="en-US" sz="4400" u="sng" dirty="0"/>
              <a:t>Current </a:t>
            </a:r>
            <a:r>
              <a:rPr lang="en-US" sz="4400" u="sng" dirty="0" smtClean="0"/>
              <a:t>PRACTICE</a:t>
            </a:r>
            <a:endParaRPr lang="en-US" sz="4400" u="sng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1981200"/>
            <a:ext cx="8915400" cy="40386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4200" b="1" dirty="0" smtClean="0">
                <a:ln w="635">
                  <a:noFill/>
                </a:ln>
                <a:latin typeface="Calibri" pitchFamily="34" charset="0"/>
              </a:rPr>
              <a:t> </a:t>
            </a:r>
            <a:r>
              <a:rPr lang="en-US" sz="4200" b="1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Print </a:t>
            </a:r>
            <a:r>
              <a:rPr lang="en-US" sz="4200" b="1" dirty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publications reproduced </a:t>
            </a:r>
            <a:r>
              <a:rPr lang="en-US" sz="4200" b="1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online</a:t>
            </a:r>
          </a:p>
          <a:p>
            <a:pPr>
              <a:spcBef>
                <a:spcPct val="0"/>
              </a:spcBef>
              <a:defRPr/>
            </a:pPr>
            <a:endParaRPr lang="en-US" sz="4200" b="1" dirty="0">
              <a:ln w="635"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4200" b="1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4200" b="1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Dedicated web releases</a:t>
            </a:r>
            <a:endParaRPr lang="en-US" sz="4200" b="1" dirty="0" smtClean="0">
              <a:ln w="635"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endParaRPr lang="en-US" sz="4200" b="1" dirty="0">
              <a:ln w="635"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endParaRPr lang="en-US" sz="4200" b="1" dirty="0">
              <a:ln w="635"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016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447800"/>
            <a:ext cx="8991600" cy="838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chemeClr val="bg1"/>
                </a:solidFill>
              </a:rPr>
              <a:t>Make dissemination more effective by promoting statistical literacy</a:t>
            </a:r>
            <a:endParaRPr lang="en-US" sz="2400" b="1" u="sng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86000"/>
            <a:ext cx="8153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Sensitise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</a:rPr>
              <a:t>government and public opinion about the importance of statistical literacy for the </a:t>
            </a:r>
            <a:r>
              <a:rPr lang="en-US" sz="2800" b="1" dirty="0" smtClean="0">
                <a:solidFill>
                  <a:prstClr val="black"/>
                </a:solidFill>
              </a:rPr>
              <a:t>nation</a:t>
            </a:r>
          </a:p>
          <a:p>
            <a:pPr>
              <a:buFont typeface="Arial" pitchFamily="34" charset="0"/>
              <a:buChar char="•"/>
            </a:pPr>
            <a:endParaRPr lang="en-US" sz="2800" b="1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</a:rPr>
              <a:t>Develop a partnership </a:t>
            </a:r>
            <a:r>
              <a:rPr lang="en-US" sz="2800" b="1" dirty="0" smtClean="0">
                <a:solidFill>
                  <a:prstClr val="black"/>
                </a:solidFill>
              </a:rPr>
              <a:t>network (with media, educational institutions</a:t>
            </a:r>
          </a:p>
          <a:p>
            <a:pPr>
              <a:buFont typeface="Arial" pitchFamily="34" charset="0"/>
              <a:buChar char="•"/>
            </a:pPr>
            <a:endParaRPr lang="en-US" sz="2800" b="1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prstClr val="black"/>
                </a:solidFill>
              </a:rPr>
              <a:t> Develop capability in statistical literacy education within SM (statistical literacy cell)</a:t>
            </a:r>
          </a:p>
          <a:p>
            <a:pPr>
              <a:buFont typeface="Arial" pitchFamily="34" charset="0"/>
              <a:buChar char="•"/>
            </a:pPr>
            <a:endParaRPr lang="en-US" sz="2800" b="1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prstClr val="black"/>
                </a:solidFill>
              </a:rPr>
              <a:t> Develop statistical literacy material</a:t>
            </a:r>
            <a:endParaRPr lang="en-US" sz="2800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4855" y="542544"/>
            <a:ext cx="7010400" cy="8290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u="sng" dirty="0" smtClean="0"/>
              <a:t>Improving dissemination </a:t>
            </a:r>
          </a:p>
        </p:txBody>
      </p:sp>
    </p:spTree>
    <p:extLst>
      <p:ext uri="{BB962C8B-B14F-4D97-AF65-F5344CB8AC3E}">
        <p14:creationId xmlns:p14="http://schemas.microsoft.com/office/powerpoint/2010/main" val="2015040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828800"/>
            <a:ext cx="7772400" cy="2743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cap="none" dirty="0" smtClean="0"/>
              <a:t>Visit us at:</a:t>
            </a:r>
          </a:p>
          <a:p>
            <a:pPr algn="ctr"/>
            <a:endParaRPr lang="en-US" sz="4400" cap="none" dirty="0"/>
          </a:p>
          <a:p>
            <a:pPr algn="ctr"/>
            <a:r>
              <a:rPr lang="en-US" sz="4400" cap="none" dirty="0" smtClean="0"/>
              <a:t>http://statsmauritius.gov.mu</a:t>
            </a:r>
            <a:endParaRPr lang="en-US" sz="4400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137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Thank you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994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772400" cy="136245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 </a:t>
            </a:r>
            <a:r>
              <a:rPr lang="en-US" sz="4400" u="sng" dirty="0"/>
              <a:t>Current </a:t>
            </a:r>
            <a:r>
              <a:rPr lang="en-US" sz="4400" u="sng" dirty="0" smtClean="0"/>
              <a:t>PRACTICE</a:t>
            </a:r>
            <a:endParaRPr lang="en-US" sz="4400" u="sng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200400"/>
            <a:ext cx="8915400" cy="40386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4200" b="1" dirty="0" smtClean="0">
                <a:ln w="635">
                  <a:noFill/>
                </a:ln>
                <a:latin typeface="Calibri" pitchFamily="34" charset="0"/>
              </a:rPr>
              <a:t> </a:t>
            </a:r>
            <a:r>
              <a:rPr lang="en-US" sz="4200" b="1" dirty="0" smtClean="0">
                <a:ln w="635">
                  <a:noFill/>
                </a:ln>
                <a:latin typeface="Calibri" pitchFamily="34" charset="0"/>
              </a:rPr>
              <a:t>Economic &amp; Social Indicators (ESI)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4200" b="1" dirty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4200" b="1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</a:rPr>
              <a:t>Digest of Statistics</a:t>
            </a:r>
            <a:endParaRPr lang="en-US" sz="4200" b="1" dirty="0">
              <a:ln w="635"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4200" b="1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4200" b="1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Mauritius in figures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4200" b="1" dirty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4200" b="1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Technical/Analytical Reports</a:t>
            </a:r>
            <a:endParaRPr lang="en-US" sz="4200" b="1" dirty="0">
              <a:ln w="635"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en-US" sz="4200" b="1" dirty="0">
              <a:ln w="635"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30514"/>
            <a:ext cx="81534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Print publications reproduced online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81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772400" cy="136245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 </a:t>
            </a:r>
            <a:r>
              <a:rPr lang="en-US" sz="4400" u="sng" dirty="0"/>
              <a:t>Current </a:t>
            </a:r>
            <a:r>
              <a:rPr lang="en-US" sz="4400" u="sng" dirty="0" smtClean="0"/>
              <a:t>PRACTICE (…)</a:t>
            </a:r>
            <a:endParaRPr lang="en-US" sz="4400" u="sng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038600"/>
            <a:ext cx="8915400" cy="40386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4200" b="1" dirty="0" smtClean="0">
                <a:ln w="635">
                  <a:noFill/>
                </a:ln>
                <a:latin typeface="Calibri" pitchFamily="34" charset="0"/>
              </a:rPr>
              <a:t> </a:t>
            </a:r>
            <a:r>
              <a:rPr lang="en-US" sz="4200" b="1" dirty="0" smtClean="0">
                <a:ln w="635">
                  <a:noFill/>
                </a:ln>
                <a:latin typeface="Calibri" pitchFamily="34" charset="0"/>
              </a:rPr>
              <a:t>Historical series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4200" b="1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</a:rPr>
              <a:t> Methodological report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4200" b="1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</a:rPr>
              <a:t> Microdata</a:t>
            </a:r>
            <a:endParaRPr lang="en-US" sz="4200" b="1" dirty="0">
              <a:ln w="635"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4200" b="1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4200" b="1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Customised tables/outputs</a:t>
            </a: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en-US" sz="4200" b="1" dirty="0">
              <a:ln w="635"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en-US" sz="4200" b="1" dirty="0">
              <a:ln w="635"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30514"/>
            <a:ext cx="81534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Dedicated web releases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42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1000" y="1487147"/>
            <a:ext cx="8686800" cy="4837453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6200" y="304800"/>
            <a:ext cx="7772400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u="sng" cap="none" dirty="0" smtClean="0"/>
              <a:t>http://statsmauritius.gov.mu</a:t>
            </a:r>
            <a:endParaRPr lang="en-US" sz="4400" u="sng" cap="none" dirty="0"/>
          </a:p>
        </p:txBody>
      </p:sp>
    </p:spTree>
    <p:extLst>
      <p:ext uri="{BB962C8B-B14F-4D97-AF65-F5344CB8AC3E}">
        <p14:creationId xmlns:p14="http://schemas.microsoft.com/office/powerpoint/2010/main" val="429273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0"/>
            <a:ext cx="8915400" cy="3572256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en-US" sz="4400" cap="none" dirty="0" smtClean="0">
                <a:ln w="635">
                  <a:noFill/>
                </a:ln>
                <a:latin typeface="Calibri" pitchFamily="34" charset="0"/>
              </a:rPr>
              <a:t>To what extent is SM meeting users’ needs?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609600"/>
            <a:ext cx="7772400" cy="13624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400" u="sng" dirty="0"/>
          </a:p>
        </p:txBody>
      </p:sp>
    </p:spTree>
    <p:extLst>
      <p:ext uri="{BB962C8B-B14F-4D97-AF65-F5344CB8AC3E}">
        <p14:creationId xmlns:p14="http://schemas.microsoft.com/office/powerpoint/2010/main" val="195318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95400"/>
            <a:ext cx="8686800" cy="480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3600" cap="none" dirty="0" smtClean="0"/>
              <a:t>. User-survey</a:t>
            </a:r>
            <a:br>
              <a:rPr lang="en-GB" sz="3600" cap="none" dirty="0" smtClean="0"/>
            </a:br>
            <a:r>
              <a:rPr lang="en-GB" sz="3600" cap="none" dirty="0"/>
              <a:t>. </a:t>
            </a:r>
            <a:r>
              <a:rPr lang="en-GB" sz="3600" cap="none" dirty="0" smtClean="0"/>
              <a:t>Focus group meetings</a:t>
            </a:r>
            <a:br>
              <a:rPr lang="en-GB" sz="3600" cap="none" dirty="0" smtClean="0"/>
            </a:br>
            <a:r>
              <a:rPr lang="en-GB" sz="3600" cap="none" dirty="0" smtClean="0"/>
              <a:t>. Meetings with main stakeholders</a:t>
            </a:r>
            <a:br>
              <a:rPr lang="en-GB" sz="3600" cap="none" dirty="0" smtClean="0"/>
            </a:br>
            <a:r>
              <a:rPr lang="en-GB" sz="3600" cap="none" dirty="0" smtClean="0"/>
              <a:t>. Close interactions by SM staffs posted in    Statistical Units at various Government Ministries </a:t>
            </a:r>
            <a:br>
              <a:rPr lang="en-GB" sz="3600" cap="none" dirty="0" smtClean="0"/>
            </a:br>
            <a:endParaRPr lang="en-GB" sz="3600" cap="non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609600"/>
            <a:ext cx="7772400" cy="13624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u="sng" dirty="0" smtClean="0"/>
              <a:t>Assessing  USERS’ NEEDS</a:t>
            </a:r>
            <a:endParaRPr lang="en-US" sz="4400" u="sng" dirty="0"/>
          </a:p>
        </p:txBody>
      </p:sp>
    </p:spTree>
    <p:extLst>
      <p:ext uri="{BB962C8B-B14F-4D97-AF65-F5344CB8AC3E}">
        <p14:creationId xmlns:p14="http://schemas.microsoft.com/office/powerpoint/2010/main" val="1981126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458199" cy="4648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cap="none" dirty="0" smtClean="0"/>
              <a:t>. SM has been responding to most 	of users’ requirements</a:t>
            </a:r>
            <a:br>
              <a:rPr lang="en-GB" cap="none" dirty="0" smtClean="0"/>
            </a:br>
            <a:r>
              <a:rPr lang="en-GB" cap="none" dirty="0"/>
              <a:t>.  </a:t>
            </a:r>
            <a:r>
              <a:rPr lang="en-GB" cap="none" dirty="0" smtClean="0"/>
              <a:t>Official Statistics widely used by decision &amp; policy makers, researchers, academia and the general public</a:t>
            </a:r>
            <a:br>
              <a:rPr lang="en-GB" cap="none" dirty="0" smtClean="0"/>
            </a:br>
            <a:r>
              <a:rPr lang="en-GB" cap="none" dirty="0" smtClean="0"/>
              <a:t> </a:t>
            </a:r>
            <a:br>
              <a:rPr lang="en-GB" cap="none" dirty="0" smtClean="0"/>
            </a:br>
            <a:r>
              <a:rPr lang="en-GB" cap="none" dirty="0" smtClean="0"/>
              <a:t/>
            </a:r>
            <a:br>
              <a:rPr lang="en-GB" cap="none" dirty="0" smtClean="0"/>
            </a:br>
            <a:r>
              <a:rPr lang="en-GB" cap="none" dirty="0" smtClean="0"/>
              <a:t> </a:t>
            </a:r>
            <a:br>
              <a:rPr lang="en-GB" cap="none" dirty="0" smtClean="0"/>
            </a:br>
            <a:r>
              <a:rPr lang="en-GB" cap="none" dirty="0" smtClean="0"/>
              <a:t>.	</a:t>
            </a:r>
            <a:br>
              <a:rPr lang="en-GB" cap="none" dirty="0" smtClean="0"/>
            </a:br>
            <a:endParaRPr lang="en-GB" cap="non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152400"/>
            <a:ext cx="7772400" cy="13624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  </a:t>
            </a:r>
            <a:r>
              <a:rPr lang="en-US" sz="3600" u="sng" dirty="0" smtClean="0"/>
              <a:t>Assessing  USERS’ NEEDS (…)</a:t>
            </a:r>
          </a:p>
          <a:p>
            <a:endParaRPr lang="en-US" sz="3600" u="sng" cap="none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" y="1066800"/>
            <a:ext cx="617220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What’s positive?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834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37944"/>
            <a:ext cx="8915400" cy="3572256"/>
          </a:xfrm>
        </p:spPr>
        <p:txBody>
          <a:bodyPr>
            <a:noAutofit/>
          </a:bodyPr>
          <a:lstStyle/>
          <a:p>
            <a:pPr marL="571500" indent="-5715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4400" cap="none" dirty="0" smtClean="0">
                <a:ln w="635">
                  <a:noFill/>
                </a:ln>
                <a:latin typeface="Calibri" pitchFamily="34" charset="0"/>
              </a:rPr>
              <a:t>Significant communication gap between Statistics Mauritius (SM) and its users</a:t>
            </a:r>
            <a:br>
              <a:rPr lang="en-US" sz="4400" cap="none" dirty="0" smtClean="0">
                <a:ln w="635">
                  <a:noFill/>
                </a:ln>
                <a:latin typeface="Calibri" pitchFamily="34" charset="0"/>
              </a:rPr>
            </a:b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52400"/>
            <a:ext cx="7772400" cy="13624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  </a:t>
            </a:r>
            <a:r>
              <a:rPr lang="en-US" sz="3600" u="sng" dirty="0" smtClean="0"/>
              <a:t>Assessing  USERS’ NEEDS (…)</a:t>
            </a:r>
          </a:p>
          <a:p>
            <a:endParaRPr lang="en-US" sz="3600" u="sng" cap="none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1295400"/>
            <a:ext cx="617220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What’s needs enhancement?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22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592</Words>
  <Application>Microsoft Office PowerPoint</Application>
  <PresentationFormat>On-screen Show (4:3)</PresentationFormat>
  <Paragraphs>104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Challenges in Dissemination:  Meeting Users’ Needs with Limited Resources </vt:lpstr>
      <vt:lpstr> Current PRACTICE</vt:lpstr>
      <vt:lpstr> Current PRACTICE</vt:lpstr>
      <vt:lpstr> Current PRACTICE (…)</vt:lpstr>
      <vt:lpstr>PowerPoint Presentation</vt:lpstr>
      <vt:lpstr>To what extent is SM meeting users’ needs?</vt:lpstr>
      <vt:lpstr>. User-survey . Focus group meetings . Meetings with main stakeholders . Close interactions by SM staffs posted in    Statistical Units at various Government Ministries  </vt:lpstr>
      <vt:lpstr>. SM has been responding to most  of users’ requirements .  Official Statistics widely used by decision &amp; policy makers, researchers, academia and the general public      .  </vt:lpstr>
      <vt:lpstr>Significant communication gap between Statistics Mauritius (SM) and its users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aruna</dc:creator>
  <cp:lastModifiedBy>rehaz</cp:lastModifiedBy>
  <cp:revision>85</cp:revision>
  <dcterms:created xsi:type="dcterms:W3CDTF">2013-08-20T07:03:33Z</dcterms:created>
  <dcterms:modified xsi:type="dcterms:W3CDTF">2014-05-06T19:06:19Z</dcterms:modified>
</cp:coreProperties>
</file>